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6" r:id="rId2"/>
    <p:sldId id="293" r:id="rId3"/>
    <p:sldId id="291" r:id="rId4"/>
    <p:sldId id="260" r:id="rId5"/>
    <p:sldId id="315" r:id="rId6"/>
    <p:sldId id="294" r:id="rId7"/>
    <p:sldId id="256" r:id="rId8"/>
    <p:sldId id="316" r:id="rId9"/>
    <p:sldId id="261" r:id="rId10"/>
    <p:sldId id="323" r:id="rId11"/>
    <p:sldId id="326" r:id="rId12"/>
    <p:sldId id="325" r:id="rId13"/>
    <p:sldId id="318" r:id="rId14"/>
    <p:sldId id="310" r:id="rId15"/>
    <p:sldId id="311" r:id="rId16"/>
    <p:sldId id="317" r:id="rId17"/>
    <p:sldId id="328" r:id="rId18"/>
    <p:sldId id="330" r:id="rId19"/>
    <p:sldId id="329" r:id="rId20"/>
    <p:sldId id="331" r:id="rId21"/>
    <p:sldId id="332" r:id="rId22"/>
    <p:sldId id="333" r:id="rId23"/>
    <p:sldId id="299" r:id="rId24"/>
    <p:sldId id="303" r:id="rId25"/>
    <p:sldId id="306" r:id="rId26"/>
    <p:sldId id="319" r:id="rId27"/>
    <p:sldId id="265" r:id="rId28"/>
    <p:sldId id="312" r:id="rId29"/>
    <p:sldId id="334" r:id="rId30"/>
  </p:sldIdLst>
  <p:sldSz cx="12192000" cy="6858000"/>
  <p:notesSz cx="6858000" cy="9144000"/>
  <p:photoAlbum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94ED6-366E-4DFF-82D6-639CC5A9A0AE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54BED-8E07-4C9D-92DA-BE80A24786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48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평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54BED-8E07-4C9D-92DA-BE80A24786E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7200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E43FB2-4425-47FF-8D93-46E851ECC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08806B5-135B-4C42-81D8-E8C74B198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0A7C0F-FA8E-431E-88DF-466FB31F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0FDAB0-217A-4D74-B7ED-7658D70A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B7D1592-C9B7-4AB8-9480-2B9762B07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069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B4B01A-1740-4E01-BEAE-7A738550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EE9B3E5-1402-41CC-8699-751C68E2B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73BABFA-CDDB-4C7C-ADDF-68C0677B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8791AFC-B3E5-4C4B-9206-9CA5A8C6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9255A2F-C4DF-4CBF-85FF-D3699A6E7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2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029AF8B-8FA7-4409-981A-7F5646000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E640716-F0C9-406B-BFA0-B84C5B74E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62331A-83C9-4479-823E-8ECCECC9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2761DC0-E017-4CEB-9C75-E621EBFB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C9BA18B-52C6-4236-945B-ED58848B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385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72E299-19B4-4C4B-A063-D2D3154A2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7ED228-8CA2-493B-9356-BEBBC3E9D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55FEF2-0684-402C-B54D-2392502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608298-3642-4007-8A4A-4889F32E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A1298CA-5C4F-44D9-B08E-984BC2BD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91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18F8E6-B137-4BB2-A7CD-1FD96FF72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9C7EF3A-42F4-4355-AAF4-8167D93C3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D1698B2-E3AB-4157-81C3-09D8C745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47B7E5-0B37-4E3D-8B49-547DD375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4E85775-2155-487F-AC85-D98940FD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45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E00E2B7-54C0-4D60-857C-3A688FA9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E2CBDB-CAF6-4A21-BABE-AFD1069E3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08FED4F-08C1-41DC-AA4C-46E93194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F6B97F1-6723-4F8D-AEE2-282BE3B0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1999177-1F86-42DA-BAD7-C42032575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D5B6FB1-B796-40D1-BC80-00FCA892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259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B3C025-2064-489E-B604-59E3CBF4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D7FBF5-EEB9-4884-8592-6DD6A26CE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0BA6CD-4264-4525-B4CB-2E92F585D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863394B-6A60-4C5B-892C-8C5404F1F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42D8A60-0D16-4EFD-B3D1-359DCC3A9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B55EC43-B920-48A0-BA53-47293743A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DA920B1-CDA6-49B6-BBFC-90299141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4C95E52-2034-4086-8841-9C0880CF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28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79E450-99FD-44F5-AF76-F9FD7111A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16F8540-39F3-4816-825B-2FA88D8D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98E5DE9-8EC9-4F57-9396-F37B00DD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B221C0B-E039-4F7D-88D0-AD3FE1C1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01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D59A9E4-4D5B-4173-A942-74CF56CE4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13076F7-B148-44B9-972D-AFE6DE04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137CCA-2854-45D6-869F-E7C84B45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231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6EABCF-46CF-49AB-90B9-999F8FA7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5DB61F7-513C-4A81-840A-31F9911B4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94A2B12-D589-41EB-83D6-632C99B5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70BE63E-CE5D-4875-AF81-975E05F17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51F131D-27E3-4B0A-9171-4E8D9751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70E2F2E-98FD-486B-BE48-4656A286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70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B5EB16-8EB6-442E-B876-924399D0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F701946-33C1-4BC8-9B98-37D2E41AD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AFD6F69-2E11-4D11-9A41-844E46525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23FF9F9-0DD5-4FC6-B96E-9EABEBF2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20F5D92-74D1-4ED5-BAAC-566A5CFE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FE6BA02-FC96-446E-A4CB-87270A42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5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0414B09-06EE-4690-95B5-BABF4493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C5375F-50B6-461A-8DD8-3985D255A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5DA8B6E-2D54-4B28-9608-2EBFF931C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B4490-8B33-4103-9B2C-CEE9B585EAD2}" type="datetimeFigureOut">
              <a:rPr lang="ko-KR" altLang="en-US" smtClean="0"/>
              <a:t>2026-01-10-Saturday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B0987C-2B76-49E3-8986-7D5EE87E9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B4B02D-E89B-4E05-8C3A-933C3FAD1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67928-26C5-4A9A-8804-51F979721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271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EAA33-3801-8F7D-0750-26EF2546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50A91A7-EB00-59AB-5947-9F973C0D66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AD1A857C-2622-C7C1-EE3F-8B032F5682E7}"/>
              </a:ext>
            </a:extLst>
          </p:cNvPr>
          <p:cNvSpPr/>
          <p:nvPr/>
        </p:nvSpPr>
        <p:spPr>
          <a:xfrm>
            <a:off x="1927225" y="1361346"/>
            <a:ext cx="8337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성전건축 및 이전 계획</a:t>
            </a:r>
            <a:r>
              <a:rPr lang="en-US" altLang="ko-K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</a:t>
            </a:r>
            <a:r>
              <a:rPr lang="ko-KR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안</a:t>
            </a:r>
            <a:r>
              <a:rPr lang="en-US" altLang="ko-K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6EC9049-8698-2D3F-C0CF-0B65819BC749}"/>
              </a:ext>
            </a:extLst>
          </p:cNvPr>
          <p:cNvSpPr/>
          <p:nvPr/>
        </p:nvSpPr>
        <p:spPr>
          <a:xfrm>
            <a:off x="4605043" y="3510321"/>
            <a:ext cx="2981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2026.  01.  11.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1D7A24E-D0F7-042A-CF44-467B76CF33AF}"/>
              </a:ext>
            </a:extLst>
          </p:cNvPr>
          <p:cNvSpPr/>
          <p:nvPr/>
        </p:nvSpPr>
        <p:spPr>
          <a:xfrm>
            <a:off x="3383555" y="5210226"/>
            <a:ext cx="5424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광주성림교회</a:t>
            </a:r>
            <a:r>
              <a:rPr lang="ko-KR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건축위원회</a:t>
            </a:r>
            <a:endParaRPr lang="en-US" altLang="ko-KR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8959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E442E-1EC3-75BC-4D86-329CC770A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5FF7487-5505-EF9A-4255-14E0F672DA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8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8D35D46-8C26-71E8-BE86-1373EC623A0A}"/>
              </a:ext>
            </a:extLst>
          </p:cNvPr>
          <p:cNvSpPr/>
          <p:nvPr/>
        </p:nvSpPr>
        <p:spPr>
          <a:xfrm>
            <a:off x="173669" y="98086"/>
            <a:ext cx="2165493" cy="520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층 로비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평 </a:t>
            </a:r>
          </a:p>
        </p:txBody>
      </p:sp>
    </p:spTree>
    <p:extLst>
      <p:ext uri="{BB962C8B-B14F-4D97-AF65-F5344CB8AC3E}">
        <p14:creationId xmlns:p14="http://schemas.microsoft.com/office/powerpoint/2010/main" val="44648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FDECA-B0DD-818B-84F0-10BE9D3EA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C4DC49A-4A3F-4D48-CD73-6398DAF9B9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51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5174A-B880-1E07-9985-DAE6E4126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E99B83B-848C-639F-34AF-9F7611E695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18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8665F-4E6B-4940-C83B-ECD4CBA22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F958AA5-9BB2-7742-48AE-F5B2826E4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-283"/>
          <a:stretch/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0577A62-019C-4F1A-0B13-9C75B293730D}"/>
              </a:ext>
            </a:extLst>
          </p:cNvPr>
          <p:cNvSpPr/>
          <p:nvPr/>
        </p:nvSpPr>
        <p:spPr>
          <a:xfrm>
            <a:off x="1286542" y="637954"/>
            <a:ext cx="9367284" cy="5029200"/>
          </a:xfrm>
          <a:prstGeom prst="rect">
            <a:avLst/>
          </a:prstGeom>
          <a:noFill/>
          <a:ln w="666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431F7-1BB1-AEAB-9537-5FFAAF753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벽, 화이트, 스크린샷이(가) 표시된 사진&#10;&#10;자동 생성된 설명">
            <a:extLst>
              <a:ext uri="{FF2B5EF4-FFF2-40B4-BE49-F238E27FC236}">
                <a16:creationId xmlns:a16="http://schemas.microsoft.com/office/drawing/2014/main" id="{A81140E9-4BF6-C591-26A6-89A703FE6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2" t="33257" r="2227" b="3211"/>
          <a:stretch/>
        </p:blipFill>
        <p:spPr>
          <a:xfrm>
            <a:off x="0" y="0"/>
            <a:ext cx="12192000" cy="685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50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479A1-99AB-9888-CF69-B5DE68BDE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E665EB4-3F33-55D2-D7B6-381315CF8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6" t="4201" r="1795" b="5032"/>
          <a:stretch/>
        </p:blipFill>
        <p:spPr>
          <a:xfrm>
            <a:off x="0" y="0"/>
            <a:ext cx="12191999" cy="687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84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5DF81-A780-CC5A-BBD1-6AFCE9A03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18E39EC-D95F-40AD-D88D-5E9FE65F3F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C0AAFFF-D314-0A83-6B36-2F7AC6D60C34}"/>
              </a:ext>
            </a:extLst>
          </p:cNvPr>
          <p:cNvSpPr/>
          <p:nvPr/>
        </p:nvSpPr>
        <p:spPr>
          <a:xfrm>
            <a:off x="1286542" y="637954"/>
            <a:ext cx="9367284" cy="5029200"/>
          </a:xfrm>
          <a:prstGeom prst="rect">
            <a:avLst/>
          </a:prstGeom>
          <a:noFill/>
          <a:ln w="666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981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826DB-C549-FAC8-D5BB-1427D5E13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B0E83CD-F55F-B5FF-DE80-8BE53C7A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8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E26AD18-FC43-CF80-7036-2933CA8A1106}"/>
              </a:ext>
            </a:extLst>
          </p:cNvPr>
          <p:cNvSpPr/>
          <p:nvPr/>
        </p:nvSpPr>
        <p:spPr>
          <a:xfrm>
            <a:off x="173669" y="98086"/>
            <a:ext cx="2165493" cy="520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층 로비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34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평 </a:t>
            </a:r>
          </a:p>
        </p:txBody>
      </p:sp>
    </p:spTree>
    <p:extLst>
      <p:ext uri="{BB962C8B-B14F-4D97-AF65-F5344CB8AC3E}">
        <p14:creationId xmlns:p14="http://schemas.microsoft.com/office/powerpoint/2010/main" val="3436189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F977-E876-15A1-EF6E-C44476C8D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4B78413-F8E8-4626-C1E8-44B95BC93B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71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D8AC8-2615-73CC-EB72-D40BC58B7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DB6222B-CDDE-381E-9644-42C58981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33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289D2FB-A6FA-4D2F-81D7-561991E0F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76"/>
            <a:ext cx="12159720" cy="667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사각형: 잘린 한쪽 모서리 5">
            <a:extLst>
              <a:ext uri="{FF2B5EF4-FFF2-40B4-BE49-F238E27FC236}">
                <a16:creationId xmlns:a16="http://schemas.microsoft.com/office/drawing/2014/main" id="{052B697B-FF8D-4EB0-A47A-2DE8783F2B8A}"/>
              </a:ext>
            </a:extLst>
          </p:cNvPr>
          <p:cNvSpPr/>
          <p:nvPr/>
        </p:nvSpPr>
        <p:spPr>
          <a:xfrm rot="219492" flipV="1">
            <a:off x="4839487" y="1197226"/>
            <a:ext cx="962704" cy="1329070"/>
          </a:xfrm>
          <a:prstGeom prst="snip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B50F7C7-6F68-4DEB-9AB5-F04A45AEFEC1}"/>
              </a:ext>
            </a:extLst>
          </p:cNvPr>
          <p:cNvSpPr/>
          <p:nvPr/>
        </p:nvSpPr>
        <p:spPr>
          <a:xfrm>
            <a:off x="117805" y="85300"/>
            <a:ext cx="334578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▣ 교회이전 부지</a:t>
            </a:r>
            <a:endParaRPr lang="en-US" altLang="ko-K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041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88444-DB87-5870-5BA9-047C34129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13B8329-57A8-66A8-4D06-FA31F2891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" y="0"/>
            <a:ext cx="12184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17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715C1-0C1C-75C6-8F2A-6283B6359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CE8A4F-4529-0B57-3CE4-9FDCDAD29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" y="0"/>
            <a:ext cx="1218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37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B20C6-1704-E8A8-6341-57A7C952E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2F162D0-4AE8-DEF4-AB96-8AB892B1B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63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946DBAB-9A47-1F00-9A32-0DF6526A6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6" t="46995" r="30868" b="26705"/>
          <a:stretch/>
        </p:blipFill>
        <p:spPr>
          <a:xfrm>
            <a:off x="0" y="-1"/>
            <a:ext cx="12192000" cy="6833331"/>
          </a:xfrm>
          <a:prstGeom prst="rect">
            <a:avLst/>
          </a:prstGeom>
        </p:spPr>
      </p:pic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FE924FE5-F812-045D-6267-FD3C1CFA21A6}"/>
              </a:ext>
            </a:extLst>
          </p:cNvPr>
          <p:cNvSpPr/>
          <p:nvPr/>
        </p:nvSpPr>
        <p:spPr>
          <a:xfrm>
            <a:off x="1924494" y="5539563"/>
            <a:ext cx="5454503" cy="276447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25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3AA85D7-A2CF-3879-1C19-D7FE9D19D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36"/>
            <a:ext cx="12192000" cy="656852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75A75E1-A438-5EF3-ADC2-3C4D4821770D}"/>
              </a:ext>
            </a:extLst>
          </p:cNvPr>
          <p:cNvSpPr/>
          <p:nvPr/>
        </p:nvSpPr>
        <p:spPr>
          <a:xfrm>
            <a:off x="3987208" y="3965944"/>
            <a:ext cx="1988290" cy="10738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1F612F9-C51C-F734-126A-870488026055}"/>
              </a:ext>
            </a:extLst>
          </p:cNvPr>
          <p:cNvSpPr/>
          <p:nvPr/>
        </p:nvSpPr>
        <p:spPr>
          <a:xfrm>
            <a:off x="6326372" y="3965943"/>
            <a:ext cx="2076893" cy="10738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0946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D7AE7-E4B6-DB2C-ECB0-11D6B4DD0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208465C-FACB-FDFC-AF34-32C57788512C}"/>
              </a:ext>
            </a:extLst>
          </p:cNvPr>
          <p:cNvSpPr/>
          <p:nvPr/>
        </p:nvSpPr>
        <p:spPr>
          <a:xfrm>
            <a:off x="176901" y="5646099"/>
            <a:ext cx="11838197" cy="659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◐ 단상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LED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화면 비교◐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158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인치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==&gt; 419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인치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가로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10.24,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세로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:2.88)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B796905-90C7-115D-4C75-F95C8468E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15" b="14235"/>
          <a:stretch/>
        </p:blipFill>
        <p:spPr>
          <a:xfrm>
            <a:off x="246592" y="1534066"/>
            <a:ext cx="11698816" cy="274108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394CA8D4-F1F5-F370-B807-804750BC3F89}"/>
              </a:ext>
            </a:extLst>
          </p:cNvPr>
          <p:cNvSpPr/>
          <p:nvPr/>
        </p:nvSpPr>
        <p:spPr>
          <a:xfrm>
            <a:off x="4038600" y="1534066"/>
            <a:ext cx="4114800" cy="21949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800" dirty="0"/>
              <a:t>현  재  </a:t>
            </a:r>
            <a:r>
              <a:rPr lang="en-US" altLang="ko-KR" sz="2800" dirty="0"/>
              <a:t>:  158</a:t>
            </a:r>
            <a:r>
              <a:rPr lang="ko-KR" altLang="en-US" sz="2800" dirty="0"/>
              <a:t>인치</a:t>
            </a:r>
            <a:endParaRPr lang="en-US" altLang="ko-KR" sz="2800" dirty="0"/>
          </a:p>
          <a:p>
            <a:pPr algn="ctr"/>
            <a:r>
              <a:rPr lang="en-US" altLang="ko-KR" sz="2800" dirty="0"/>
              <a:t>(</a:t>
            </a:r>
            <a:r>
              <a:rPr lang="ko-KR" altLang="en-US" sz="2800" dirty="0"/>
              <a:t>가로</a:t>
            </a:r>
            <a:r>
              <a:rPr lang="en-US" altLang="ko-KR" sz="2800" dirty="0"/>
              <a:t>3.52 </a:t>
            </a:r>
            <a:r>
              <a:rPr lang="ko-KR" altLang="en-US" sz="2800" dirty="0"/>
              <a:t>세로 </a:t>
            </a:r>
            <a:r>
              <a:rPr lang="en-US" altLang="ko-KR" sz="2800" dirty="0"/>
              <a:t>1.92)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609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62203-F399-A40B-9606-D27A784DA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0EEE88F-1636-2501-DF4B-A2A13B3189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8" r="308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3780BE9-FCA4-B9E3-0A67-8908F6C274A1}"/>
              </a:ext>
            </a:extLst>
          </p:cNvPr>
          <p:cNvSpPr/>
          <p:nvPr/>
        </p:nvSpPr>
        <p:spPr>
          <a:xfrm>
            <a:off x="1318440" y="637954"/>
            <a:ext cx="9696891" cy="5188688"/>
          </a:xfrm>
          <a:prstGeom prst="rect">
            <a:avLst/>
          </a:prstGeom>
          <a:noFill/>
          <a:ln w="666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155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KakaoTalk_20250315_183350156_08">
            <a:extLst>
              <a:ext uri="{FF2B5EF4-FFF2-40B4-BE49-F238E27FC236}">
                <a16:creationId xmlns:a16="http://schemas.microsoft.com/office/drawing/2014/main" id="{C1485A44-1435-4760-9973-CBC0532B915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1" t="30652" r="20848" b="26153"/>
          <a:stretch/>
        </p:blipFill>
        <p:spPr>
          <a:xfrm>
            <a:off x="-1" y="-1"/>
            <a:ext cx="12370765" cy="6858001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6E5C17A-140B-4020-AE2A-DE87E9FC497C}"/>
              </a:ext>
            </a:extLst>
          </p:cNvPr>
          <p:cNvSpPr/>
          <p:nvPr/>
        </p:nvSpPr>
        <p:spPr>
          <a:xfrm>
            <a:off x="999459" y="3429000"/>
            <a:ext cx="3327992" cy="2599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/>
              <a:t>냉난방 실외기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EE03E81-54C7-10FC-7490-E0A2FD30AC4A}"/>
              </a:ext>
            </a:extLst>
          </p:cNvPr>
          <p:cNvSpPr/>
          <p:nvPr/>
        </p:nvSpPr>
        <p:spPr>
          <a:xfrm>
            <a:off x="999460" y="637953"/>
            <a:ext cx="10015872" cy="5390703"/>
          </a:xfrm>
          <a:prstGeom prst="rect">
            <a:avLst/>
          </a:prstGeom>
          <a:noFill/>
          <a:ln w="666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4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19CC-AADF-6A0C-1956-08A94A3E8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AFCCFBD-14CD-EFB8-1782-756557846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62"/>
          <a:stretch/>
        </p:blipFill>
        <p:spPr>
          <a:xfrm>
            <a:off x="0" y="-1"/>
            <a:ext cx="12192000" cy="803365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2EF28DD-F500-5D4F-DFD2-8306C4C4418A}"/>
              </a:ext>
            </a:extLst>
          </p:cNvPr>
          <p:cNvSpPr/>
          <p:nvPr/>
        </p:nvSpPr>
        <p:spPr>
          <a:xfrm>
            <a:off x="173670" y="98086"/>
            <a:ext cx="1846516" cy="520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▶조감도 </a:t>
            </a:r>
          </a:p>
        </p:txBody>
      </p:sp>
    </p:spTree>
    <p:extLst>
      <p:ext uri="{BB962C8B-B14F-4D97-AF65-F5344CB8AC3E}">
        <p14:creationId xmlns:p14="http://schemas.microsoft.com/office/powerpoint/2010/main" val="2312639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F8BF3-EA63-D8DB-F678-3A5DE558E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A54A20B-3C8F-6A08-CD25-1043802F2C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3814ADD-BEC5-FA80-4266-092D81742D24}"/>
              </a:ext>
            </a:extLst>
          </p:cNvPr>
          <p:cNvSpPr/>
          <p:nvPr/>
        </p:nvSpPr>
        <p:spPr>
          <a:xfrm>
            <a:off x="173670" y="98086"/>
            <a:ext cx="1846516" cy="520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▶투시도 </a:t>
            </a:r>
          </a:p>
        </p:txBody>
      </p:sp>
    </p:spTree>
    <p:extLst>
      <p:ext uri="{BB962C8B-B14F-4D97-AF65-F5344CB8AC3E}">
        <p14:creationId xmlns:p14="http://schemas.microsoft.com/office/powerpoint/2010/main" val="193852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542760F-1898-43FE-9735-D3F65F9A2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5" y="152400"/>
            <a:ext cx="11956389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사각형: 잘린 한쪽 모서리 8">
            <a:extLst>
              <a:ext uri="{FF2B5EF4-FFF2-40B4-BE49-F238E27FC236}">
                <a16:creationId xmlns:a16="http://schemas.microsoft.com/office/drawing/2014/main" id="{231C29FD-D05E-4600-A044-939D04DE74DC}"/>
              </a:ext>
            </a:extLst>
          </p:cNvPr>
          <p:cNvSpPr/>
          <p:nvPr/>
        </p:nvSpPr>
        <p:spPr>
          <a:xfrm rot="219492" flipV="1">
            <a:off x="5601567" y="3051255"/>
            <a:ext cx="301008" cy="358983"/>
          </a:xfrm>
          <a:prstGeom prst="snip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1B87BD14-8351-45D6-832A-F43FBA83475D}"/>
              </a:ext>
            </a:extLst>
          </p:cNvPr>
          <p:cNvGrpSpPr/>
          <p:nvPr/>
        </p:nvGrpSpPr>
        <p:grpSpPr>
          <a:xfrm>
            <a:off x="3613708" y="1383339"/>
            <a:ext cx="4276726" cy="3900488"/>
            <a:chOff x="3771899" y="1478756"/>
            <a:chExt cx="4276726" cy="3900488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FAAEEB25-B837-4C54-9A6C-90A60DA7898D}"/>
                </a:ext>
              </a:extLst>
            </p:cNvPr>
            <p:cNvSpPr/>
            <p:nvPr/>
          </p:nvSpPr>
          <p:spPr>
            <a:xfrm>
              <a:off x="3771899" y="1478756"/>
              <a:ext cx="4276726" cy="3900488"/>
            </a:xfrm>
            <a:prstGeom prst="ellipse">
              <a:avLst/>
            </a:prstGeom>
            <a:solidFill>
              <a:schemeClr val="accent5">
                <a:alpha val="34000"/>
              </a:schemeClr>
            </a:solidFill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4DB9EDA7-BC20-4F7D-BE21-52BA63A1DC27}"/>
                </a:ext>
              </a:extLst>
            </p:cNvPr>
            <p:cNvCxnSpPr>
              <a:cxnSpLocks/>
            </p:cNvCxnSpPr>
            <p:nvPr/>
          </p:nvCxnSpPr>
          <p:spPr>
            <a:xfrm>
              <a:off x="5910943" y="3331029"/>
              <a:ext cx="1807028" cy="1088571"/>
            </a:xfrm>
            <a:prstGeom prst="line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389F75A-5325-42A4-ABD1-018A06E90604}"/>
              </a:ext>
            </a:extLst>
          </p:cNvPr>
          <p:cNvSpPr/>
          <p:nvPr/>
        </p:nvSpPr>
        <p:spPr>
          <a:xfrm>
            <a:off x="117805" y="164493"/>
            <a:ext cx="370806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▣ 교회 반경 </a:t>
            </a:r>
            <a:r>
              <a:rPr lang="en-US" altLang="ko-K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300m</a:t>
            </a:r>
            <a:endParaRPr lang="en-US" altLang="ko-K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91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DA1C8C6-0797-2544-B606-B29D1C5A6F00}"/>
              </a:ext>
            </a:extLst>
          </p:cNvPr>
          <p:cNvSpPr/>
          <p:nvPr/>
        </p:nvSpPr>
        <p:spPr>
          <a:xfrm>
            <a:off x="2473607" y="215026"/>
            <a:ext cx="7037427" cy="659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◐ </a:t>
            </a:r>
            <a:r>
              <a:rPr lang="ko-KR" altLang="en-US" sz="2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광천동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주택조합 사업추진일정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예상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◐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21A6D1D-7310-732B-7257-3C862D653304}"/>
              </a:ext>
            </a:extLst>
          </p:cNvPr>
          <p:cNvSpPr/>
          <p:nvPr/>
        </p:nvSpPr>
        <p:spPr>
          <a:xfrm>
            <a:off x="293271" y="2004717"/>
            <a:ext cx="11466339" cy="52742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▶ </a:t>
            </a:r>
            <a:r>
              <a:rPr lang="en-US" altLang="ko-KR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26</a:t>
            </a:r>
            <a:r>
              <a: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현재 </a:t>
            </a:r>
            <a:r>
              <a:rPr lang="en-US" altLang="ko-KR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광천동</a:t>
            </a:r>
            <a:r>
              <a: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주택조합 </a:t>
            </a:r>
            <a:r>
              <a:rPr lang="en-US" altLang="ko-KR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현대건설과 시공사 본 계약에 어려움으로</a:t>
            </a:r>
            <a:r>
              <a:rPr lang="en-US" altLang="ko-KR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계약이후 철거가 가능한 구조</a:t>
            </a:r>
            <a:r>
              <a:rPr lang="en-US" altLang="ko-KR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C7DF057-B7C7-8C1C-3130-B559327ACC10}"/>
              </a:ext>
            </a:extLst>
          </p:cNvPr>
          <p:cNvSpPr/>
          <p:nvPr/>
        </p:nvSpPr>
        <p:spPr>
          <a:xfrm>
            <a:off x="293271" y="1216315"/>
            <a:ext cx="11466338" cy="527426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25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광주광역시 특별건축위원회 통합심의 통과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0C317B2-E32D-2718-2295-73E041C2D7A1}"/>
              </a:ext>
            </a:extLst>
          </p:cNvPr>
          <p:cNvSpPr/>
          <p:nvPr/>
        </p:nvSpPr>
        <p:spPr>
          <a:xfrm>
            <a:off x="293271" y="2793120"/>
            <a:ext cx="11466338" cy="5266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 현대건설과 시공사 본 계약체결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건축평단가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이후 부분 철거 시작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AB9CEEC-C3F1-FEB4-A701-C9A353CC57FA}"/>
              </a:ext>
            </a:extLst>
          </p:cNvPr>
          <p:cNvSpPr/>
          <p:nvPr/>
        </p:nvSpPr>
        <p:spPr>
          <a:xfrm>
            <a:off x="2473607" y="3721367"/>
            <a:ext cx="7018584" cy="6592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▣ </a:t>
            </a:r>
            <a:r>
              <a:rPr lang="ko-KR" altLang="en-US" sz="2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광주성림교회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성전건축 계획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(1)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▣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D1F8CB0-FC35-C07F-AF6C-DAE266409A83}"/>
              </a:ext>
            </a:extLst>
          </p:cNvPr>
          <p:cNvSpPr/>
          <p:nvPr/>
        </p:nvSpPr>
        <p:spPr>
          <a:xfrm>
            <a:off x="293271" y="5375874"/>
            <a:ext cx="11142780" cy="6492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19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방송장비 우선협상대상업체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이음테크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”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선정 공고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디자인 범위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층 로비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2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층 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소예배실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3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층 전체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로비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예배당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3D24F1F-E3C8-358D-8CF8-6EB820A0C1A0}"/>
              </a:ext>
            </a:extLst>
          </p:cNvPr>
          <p:cNvSpPr/>
          <p:nvPr/>
        </p:nvSpPr>
        <p:spPr>
          <a:xfrm>
            <a:off x="293271" y="4673664"/>
            <a:ext cx="11142780" cy="4935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24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방송장비 우선협상 대상업체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제이미디어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경쟁입찰로 선정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ED533C6-9E0B-4E0F-E78A-743DDA2F8757}"/>
              </a:ext>
            </a:extLst>
          </p:cNvPr>
          <p:cNvSpPr/>
          <p:nvPr/>
        </p:nvSpPr>
        <p:spPr>
          <a:xfrm>
            <a:off x="293271" y="6218926"/>
            <a:ext cx="11142780" cy="4935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건축셀계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마무리후 조감도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투시도 완성</a:t>
            </a:r>
          </a:p>
        </p:txBody>
      </p:sp>
    </p:spTree>
    <p:extLst>
      <p:ext uri="{BB962C8B-B14F-4D97-AF65-F5344CB8AC3E}">
        <p14:creationId xmlns:p14="http://schemas.microsoft.com/office/powerpoint/2010/main" val="14066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2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23EA1-38DE-9BB9-63BE-35A4E8231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0C8AE002-C3D6-C6C9-56AD-BDD1931F1878}"/>
              </a:ext>
            </a:extLst>
          </p:cNvPr>
          <p:cNvSpPr/>
          <p:nvPr/>
        </p:nvSpPr>
        <p:spPr>
          <a:xfrm>
            <a:off x="2889398" y="342006"/>
            <a:ext cx="6413204" cy="6592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▣ </a:t>
            </a:r>
            <a:r>
              <a:rPr lang="ko-KR" altLang="en-US" sz="2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광주성림교회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성전건축 계획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(2)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▣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3B0683E-3E0C-AB1D-DE2B-A159A296D2BB}"/>
              </a:ext>
            </a:extLst>
          </p:cNvPr>
          <p:cNvSpPr/>
          <p:nvPr/>
        </p:nvSpPr>
        <p:spPr>
          <a:xfrm>
            <a:off x="396953" y="1281356"/>
            <a:ext cx="11142773" cy="49357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 착공예정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시기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</a:t>
            </a:r>
            <a:r>
              <a:rPr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(25</a:t>
            </a:r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</a:t>
            </a:r>
            <a:r>
              <a:rPr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     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차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(26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),       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(26</a:t>
            </a:r>
            <a:r>
              <a:rPr lang="ko-KR" altLang="en-US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dirty="0" err="1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월이후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solidFill>
                <a:srgbClr val="00B0F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F863FB1-9ED6-6B0F-3183-D192FB8D3CC0}"/>
              </a:ext>
            </a:extLst>
          </p:cNvPr>
          <p:cNvSpPr/>
          <p:nvPr/>
        </p:nvSpPr>
        <p:spPr>
          <a:xfrm>
            <a:off x="396950" y="2851762"/>
            <a:ext cx="11142776" cy="4217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 임시 예배장소 이동은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 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기존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26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==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 26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년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12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월 예상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A64AA27-1CD7-1410-2981-96B98C806A08}"/>
              </a:ext>
            </a:extLst>
          </p:cNvPr>
          <p:cNvSpPr/>
          <p:nvPr/>
        </p:nvSpPr>
        <p:spPr>
          <a:xfrm>
            <a:off x="396948" y="2055066"/>
            <a:ext cx="11142780" cy="4935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 건축기간은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정도 예상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E767689-0F73-3F62-CC06-04397EEF8F18}"/>
              </a:ext>
            </a:extLst>
          </p:cNvPr>
          <p:cNvSpPr/>
          <p:nvPr/>
        </p:nvSpPr>
        <p:spPr>
          <a:xfrm>
            <a:off x="375611" y="3575532"/>
            <a:ext cx="11522221" cy="270639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▶ 교회 건축은 </a:t>
            </a:r>
            <a:r>
              <a:rPr lang="ko-KR" altLang="en-US" dirty="0" err="1">
                <a:latin typeface="HY견명조" panose="02030600000101010101" pitchFamily="18" charset="-127"/>
                <a:ea typeface="HY견명조" panose="02030600000101010101" pitchFamily="18" charset="-127"/>
              </a:rPr>
              <a:t>광천동</a:t>
            </a: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 주택조합의 초기 사업일정과 함께 진행되나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, </a:t>
            </a: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교회 착공이후는 별도로 진행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▶ </a:t>
            </a:r>
            <a:r>
              <a:rPr lang="en-US" altLang="ko-KR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26</a:t>
            </a: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년 </a:t>
            </a:r>
            <a:r>
              <a:rPr lang="en-US" altLang="ko-KR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</a:t>
            </a: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월초 회계</a:t>
            </a:r>
            <a:r>
              <a:rPr lang="en-US" altLang="ko-KR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</a:t>
            </a: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세무</a:t>
            </a:r>
            <a:r>
              <a:rPr lang="en-US" altLang="ko-KR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)</a:t>
            </a: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업체 선정</a:t>
            </a:r>
            <a:r>
              <a:rPr lang="en-US" altLang="ko-KR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</a:t>
            </a:r>
            <a:endParaRPr lang="en-US" altLang="ko-KR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▶ </a:t>
            </a:r>
            <a:r>
              <a:rPr lang="ko-KR" altLang="en-US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광천동</a:t>
            </a: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주택조합 시공사 본 계약 체결이후</a:t>
            </a:r>
            <a:r>
              <a:rPr lang="en-US" altLang="ko-KR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철거가 시작함과 동시에 </a:t>
            </a:r>
            <a:r>
              <a:rPr lang="ko-KR" altLang="en-US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건축업체 선정을 </a:t>
            </a:r>
            <a:r>
              <a:rPr lang="ko-KR" altLang="en-US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위한 공고 예정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▶ 교회 토지에 대한부분은 대토 면적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(673</a:t>
            </a: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평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)</a:t>
            </a: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으로 불변하고 재개발사업이 마무리되는 시기에 교회로 이전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▶ 건축비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(66.3</a:t>
            </a: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억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)</a:t>
            </a: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에 대한 </a:t>
            </a:r>
            <a:r>
              <a:rPr lang="ko-KR" altLang="en-US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착공 지연에 따른 </a:t>
            </a:r>
            <a:r>
              <a:rPr lang="ko-KR" altLang="en-US" sz="2000" b="1" u="sng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적용기산일은 </a:t>
            </a:r>
            <a:r>
              <a:rPr lang="en-US" altLang="ko-KR" sz="2000" b="1" u="sng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26</a:t>
            </a:r>
            <a:r>
              <a:rPr lang="ko-KR" altLang="en-US" sz="2000" b="1" u="sng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년 </a:t>
            </a:r>
            <a:r>
              <a:rPr lang="en-US" altLang="ko-KR" sz="2000" b="1" u="sng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</a:t>
            </a:r>
            <a:r>
              <a:rPr lang="ko-KR" altLang="en-US" sz="2000" b="1" u="sng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월 </a:t>
            </a:r>
            <a:r>
              <a:rPr lang="en-US" altLang="ko-KR" sz="2000" b="1" u="sng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</a:t>
            </a:r>
            <a:r>
              <a:rPr lang="ko-KR" altLang="en-US" sz="2000" b="1" u="sng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일로 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“</a:t>
            </a: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소비자물가지수 공사비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”</a:t>
            </a: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를</a:t>
            </a:r>
            <a:endParaRPr lang="en-US" altLang="ko-KR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  <a:r>
              <a:rPr lang="ko-KR" altLang="en-US" u="sng" dirty="0">
                <a:latin typeface="HY견명조" panose="02030600000101010101" pitchFamily="18" charset="-127"/>
                <a:ea typeface="HY견명조" panose="02030600000101010101" pitchFamily="18" charset="-127"/>
              </a:rPr>
              <a:t>착공 승인일 전일</a:t>
            </a:r>
            <a:r>
              <a:rPr lang="ko-KR" altLang="en-US" dirty="0">
                <a:latin typeface="HY견명조" panose="02030600000101010101" pitchFamily="18" charset="-127"/>
                <a:ea typeface="HY견명조" panose="02030600000101010101" pitchFamily="18" charset="-127"/>
              </a:rPr>
              <a:t>까지 일수를 계산하여 추가 지급하기로 함</a:t>
            </a:r>
            <a:r>
              <a:rPr lang="en-US" altLang="ko-KR" dirty="0"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83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6ACB5FC-9722-BF3B-4046-109D1FB51F81}"/>
              </a:ext>
            </a:extLst>
          </p:cNvPr>
          <p:cNvSpPr/>
          <p:nvPr/>
        </p:nvSpPr>
        <p:spPr>
          <a:xfrm>
            <a:off x="3634570" y="329582"/>
            <a:ext cx="5461594" cy="659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◐ </a:t>
            </a:r>
            <a:r>
              <a:rPr lang="ko-KR" altLang="en-US" sz="2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광주성림교회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재산 현황 ◐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F2D23A0-25C0-BE30-83E6-849B7DA9C6F0}"/>
              </a:ext>
            </a:extLst>
          </p:cNvPr>
          <p:cNvGrpSpPr/>
          <p:nvPr/>
        </p:nvGrpSpPr>
        <p:grpSpPr>
          <a:xfrm>
            <a:off x="396954" y="1616143"/>
            <a:ext cx="10629006" cy="521000"/>
            <a:chOff x="396954" y="1616143"/>
            <a:chExt cx="10629006" cy="521000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2F95C91B-4D44-E631-B01E-478AADFD3B58}"/>
                </a:ext>
              </a:extLst>
            </p:cNvPr>
            <p:cNvSpPr/>
            <p:nvPr/>
          </p:nvSpPr>
          <p:spPr>
            <a:xfrm>
              <a:off x="396954" y="1616144"/>
              <a:ext cx="2941670" cy="52099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▶ 대지 면적 </a:t>
              </a:r>
              <a:r>
                <a:rPr lang="en-US" altLang="ko-KR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439</a:t>
              </a:r>
              <a:r>
                <a:rPr lang="ko-KR" altLang="en-US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9CE2A34-829A-6BAE-B066-187A71BA1074}"/>
                </a:ext>
              </a:extLst>
            </p:cNvPr>
            <p:cNvSpPr/>
            <p:nvPr/>
          </p:nvSpPr>
          <p:spPr>
            <a:xfrm>
              <a:off x="4240622" y="1616143"/>
              <a:ext cx="2941670" cy="520999"/>
            </a:xfrm>
            <a:prstGeom prst="rect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▣ 협상면적 </a:t>
              </a:r>
              <a:r>
                <a:rPr lang="en-US" altLang="ko-KR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673</a:t>
              </a:r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0C6FE00-E3E4-C438-FC77-C6625F15D61C}"/>
                </a:ext>
              </a:extLst>
            </p:cNvPr>
            <p:cNvSpPr/>
            <p:nvPr/>
          </p:nvSpPr>
          <p:spPr>
            <a:xfrm>
              <a:off x="8084290" y="1616144"/>
              <a:ext cx="2941670" cy="520999"/>
            </a:xfrm>
            <a:prstGeom prst="rect">
              <a:avLst/>
            </a:prstGeom>
            <a:solidFill>
              <a:srgbClr val="FF000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▣ 증가율 </a:t>
              </a:r>
              <a:r>
                <a:rPr lang="en-US" altLang="ko-KR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153%</a:t>
              </a:r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85BE12D-6393-D911-DF58-7D330BA0E3C5}"/>
              </a:ext>
            </a:extLst>
          </p:cNvPr>
          <p:cNvGrpSpPr/>
          <p:nvPr/>
        </p:nvGrpSpPr>
        <p:grpSpPr>
          <a:xfrm>
            <a:off x="396954" y="2525221"/>
            <a:ext cx="10629006" cy="521000"/>
            <a:chOff x="396954" y="2525221"/>
            <a:chExt cx="10629006" cy="521000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27EDF06D-2776-7570-0223-546848A3E6BE}"/>
                </a:ext>
              </a:extLst>
            </p:cNvPr>
            <p:cNvSpPr/>
            <p:nvPr/>
          </p:nvSpPr>
          <p:spPr>
            <a:xfrm>
              <a:off x="396954" y="2525222"/>
              <a:ext cx="2941670" cy="520999"/>
            </a:xfrm>
            <a:prstGeom prst="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▶ 건물 면적 </a:t>
              </a:r>
              <a:r>
                <a:rPr lang="en-US" altLang="ko-KR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357</a:t>
              </a:r>
              <a:r>
                <a:rPr lang="ko-KR" altLang="en-US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6A69493-79CB-50DF-4CAD-7621F6F4B997}"/>
                </a:ext>
              </a:extLst>
            </p:cNvPr>
            <p:cNvSpPr/>
            <p:nvPr/>
          </p:nvSpPr>
          <p:spPr>
            <a:xfrm>
              <a:off x="4240622" y="2525221"/>
              <a:ext cx="2941670" cy="52099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▣ 협상면적 </a:t>
              </a:r>
              <a:r>
                <a:rPr lang="en-US" altLang="ko-KR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700</a:t>
              </a:r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223B3DF5-7EB4-C25B-A603-09B1CA52D82E}"/>
                </a:ext>
              </a:extLst>
            </p:cNvPr>
            <p:cNvSpPr/>
            <p:nvPr/>
          </p:nvSpPr>
          <p:spPr>
            <a:xfrm>
              <a:off x="8084290" y="2525222"/>
              <a:ext cx="2941670" cy="520999"/>
            </a:xfrm>
            <a:prstGeom prst="rect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▣ 증가율 </a:t>
              </a:r>
              <a:r>
                <a:rPr lang="en-US" altLang="ko-KR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196%</a:t>
              </a:r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E16FB53-64EC-A0F3-3215-D89CF707B472}"/>
              </a:ext>
            </a:extLst>
          </p:cNvPr>
          <p:cNvSpPr/>
          <p:nvPr/>
        </p:nvSpPr>
        <p:spPr>
          <a:xfrm>
            <a:off x="3195982" y="3592043"/>
            <a:ext cx="6338770" cy="659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◐ </a:t>
            </a:r>
            <a:r>
              <a:rPr lang="ko-KR" altLang="en-US" sz="2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광주성림교회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성전건축 면적 ◐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5FC012B-E44F-2B3E-C5D2-A5398A133F2A}"/>
              </a:ext>
            </a:extLst>
          </p:cNvPr>
          <p:cNvGrpSpPr/>
          <p:nvPr/>
        </p:nvGrpSpPr>
        <p:grpSpPr>
          <a:xfrm>
            <a:off x="800991" y="5787682"/>
            <a:ext cx="10823939" cy="684042"/>
            <a:chOff x="800991" y="5787682"/>
            <a:chExt cx="10823939" cy="684042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E73641E-8F5A-3EAF-D201-95164886F323}"/>
                </a:ext>
              </a:extLst>
            </p:cNvPr>
            <p:cNvSpPr/>
            <p:nvPr/>
          </p:nvSpPr>
          <p:spPr>
            <a:xfrm>
              <a:off x="800991" y="5869205"/>
              <a:ext cx="2941670" cy="520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▶ 연면적 </a:t>
              </a:r>
              <a:r>
                <a:rPr lang="en-US" altLang="ko-KR" sz="20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722</a:t>
              </a:r>
              <a:r>
                <a:rPr lang="ko-KR" altLang="en-US" sz="20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684DA7F-8341-261F-A404-DAB8879FC56E}"/>
                </a:ext>
              </a:extLst>
            </p:cNvPr>
            <p:cNvSpPr/>
            <p:nvPr/>
          </p:nvSpPr>
          <p:spPr>
            <a:xfrm>
              <a:off x="4644659" y="5869204"/>
              <a:ext cx="2941670" cy="520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▣ </a:t>
              </a:r>
              <a:r>
                <a:rPr lang="en-US" altLang="ko-KR" sz="20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z="20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층 </a:t>
              </a:r>
              <a:r>
                <a:rPr lang="ko-KR" altLang="en-US" sz="2000" dirty="0" err="1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필로티</a:t>
              </a:r>
              <a:r>
                <a:rPr lang="ko-KR" altLang="en-US" sz="20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en-US" altLang="ko-KR" sz="20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83</a:t>
              </a:r>
              <a:r>
                <a:rPr lang="ko-KR" altLang="en-US" sz="20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2EA7F5F0-61CF-DAC1-AB43-7339D5024D5A}"/>
                </a:ext>
              </a:extLst>
            </p:cNvPr>
            <p:cNvSpPr/>
            <p:nvPr/>
          </p:nvSpPr>
          <p:spPr>
            <a:xfrm>
              <a:off x="8449341" y="5787682"/>
              <a:ext cx="3175589" cy="684042"/>
            </a:xfrm>
            <a:prstGeom prst="rect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▣ 총면적 </a:t>
              </a:r>
              <a:r>
                <a:rPr lang="en-US" altLang="ko-KR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820</a:t>
              </a:r>
              <a:r>
                <a:rPr lang="ko-KR" altLang="en-US" sz="24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C5CA7CB-03D3-A0B4-1EF9-AEFA13644871}"/>
              </a:ext>
            </a:extLst>
          </p:cNvPr>
          <p:cNvGrpSpPr/>
          <p:nvPr/>
        </p:nvGrpSpPr>
        <p:grpSpPr>
          <a:xfrm>
            <a:off x="1545270" y="4797084"/>
            <a:ext cx="9254749" cy="521001"/>
            <a:chOff x="1545270" y="4797084"/>
            <a:chExt cx="9254749" cy="521001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66BE6F90-F70F-E72D-9167-4BCAF3A68A87}"/>
                </a:ext>
              </a:extLst>
            </p:cNvPr>
            <p:cNvSpPr/>
            <p:nvPr/>
          </p:nvSpPr>
          <p:spPr>
            <a:xfrm>
              <a:off x="1545270" y="4797086"/>
              <a:ext cx="1846516" cy="52099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▶ </a:t>
              </a:r>
              <a:r>
                <a:rPr lang="en-US" altLang="ko-KR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층 </a:t>
              </a:r>
              <a:r>
                <a:rPr lang="en-US" altLang="ko-KR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160</a:t>
              </a:r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517F0A1B-BFF5-0C49-CD43-FE65954BBF9D}"/>
                </a:ext>
              </a:extLst>
            </p:cNvPr>
            <p:cNvSpPr/>
            <p:nvPr/>
          </p:nvSpPr>
          <p:spPr>
            <a:xfrm>
              <a:off x="4014681" y="4797085"/>
              <a:ext cx="1846516" cy="52099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▶ </a:t>
              </a:r>
              <a:r>
                <a:rPr lang="en-US" altLang="ko-KR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층 </a:t>
              </a:r>
              <a:r>
                <a:rPr lang="en-US" altLang="ko-KR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242</a:t>
              </a:r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C9D41D8-29C3-F06C-7436-B070368CEBF5}"/>
                </a:ext>
              </a:extLst>
            </p:cNvPr>
            <p:cNvSpPr/>
            <p:nvPr/>
          </p:nvSpPr>
          <p:spPr>
            <a:xfrm>
              <a:off x="6484092" y="4797085"/>
              <a:ext cx="1846516" cy="52099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▶ </a:t>
              </a:r>
              <a:r>
                <a:rPr lang="en-US" altLang="ko-KR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</a:t>
              </a:r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층 </a:t>
              </a:r>
              <a:r>
                <a:rPr lang="en-US" altLang="ko-KR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237</a:t>
              </a:r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B3C2B05-F853-E295-C17F-3D17A8D1ECD8}"/>
                </a:ext>
              </a:extLst>
            </p:cNvPr>
            <p:cNvSpPr/>
            <p:nvPr/>
          </p:nvSpPr>
          <p:spPr>
            <a:xfrm>
              <a:off x="8953503" y="4797084"/>
              <a:ext cx="1846516" cy="52099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▶ </a:t>
              </a:r>
              <a:r>
                <a:rPr lang="en-US" altLang="ko-KR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</a:t>
              </a:r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층 </a:t>
              </a:r>
              <a:r>
                <a:rPr lang="en-US" altLang="ko-KR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83</a:t>
              </a:r>
              <a:r>
                <a:rPr lang="ko-KR" altLang="en-US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8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07EA9A6-A694-BFAF-90C6-A66872768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05ED290-9AEF-4DDD-8E15-F5C96737A901}"/>
              </a:ext>
            </a:extLst>
          </p:cNvPr>
          <p:cNvSpPr/>
          <p:nvPr/>
        </p:nvSpPr>
        <p:spPr>
          <a:xfrm>
            <a:off x="1258779" y="1148695"/>
            <a:ext cx="9674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광주성림교회</a:t>
            </a:r>
            <a:r>
              <a:rPr lang="ko-KR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성전건축 설계도</a:t>
            </a:r>
            <a:endParaRPr lang="en-US" altLang="ko-K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F3AE762-201F-43F3-9FA7-606C173AF567}"/>
              </a:ext>
            </a:extLst>
          </p:cNvPr>
          <p:cNvSpPr/>
          <p:nvPr/>
        </p:nvSpPr>
        <p:spPr>
          <a:xfrm>
            <a:off x="4605043" y="3429000"/>
            <a:ext cx="2981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2026.  </a:t>
            </a:r>
            <a:r>
              <a:rPr lang="en-US" altLang="ko-KR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01</a:t>
            </a:r>
            <a:r>
              <a:rPr lang="en-US" altLang="ko-KR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.  04.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423FF67-2982-40B4-B2D7-547B15669408}"/>
              </a:ext>
            </a:extLst>
          </p:cNvPr>
          <p:cNvSpPr/>
          <p:nvPr/>
        </p:nvSpPr>
        <p:spPr>
          <a:xfrm>
            <a:off x="3383558" y="5304135"/>
            <a:ext cx="5424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광주성림교회</a:t>
            </a:r>
            <a:r>
              <a:rPr lang="ko-KR" alt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건축위원회</a:t>
            </a:r>
            <a:endParaRPr lang="en-US" altLang="ko-KR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171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120EB-3DE6-692B-4C89-97A7A4847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63993D03-7146-7064-F080-BCAF5601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41" y="0"/>
            <a:ext cx="11040517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123CA67-D958-4AA9-9AF8-467CFEC42F67}"/>
              </a:ext>
            </a:extLst>
          </p:cNvPr>
          <p:cNvSpPr/>
          <p:nvPr/>
        </p:nvSpPr>
        <p:spPr>
          <a:xfrm>
            <a:off x="5370332" y="-20422"/>
            <a:ext cx="1846516" cy="520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사회복지시설 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15D8AF8-2287-D0C8-8BA1-979EC35AFD6C}"/>
              </a:ext>
            </a:extLst>
          </p:cNvPr>
          <p:cNvSpPr/>
          <p:nvPr/>
        </p:nvSpPr>
        <p:spPr>
          <a:xfrm>
            <a:off x="10057754" y="2465541"/>
            <a:ext cx="1846516" cy="520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 사 무 소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C751357-D7F4-52D3-CE26-1A8554BEBF4E}"/>
              </a:ext>
            </a:extLst>
          </p:cNvPr>
          <p:cNvSpPr/>
          <p:nvPr/>
        </p:nvSpPr>
        <p:spPr>
          <a:xfrm>
            <a:off x="237507" y="2670259"/>
            <a:ext cx="1499191" cy="520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 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 지 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44D17BE-15C3-8B32-8D9F-B5D7E85F7673}"/>
              </a:ext>
            </a:extLst>
          </p:cNvPr>
          <p:cNvGrpSpPr/>
          <p:nvPr/>
        </p:nvGrpSpPr>
        <p:grpSpPr>
          <a:xfrm>
            <a:off x="3614970" y="1245449"/>
            <a:ext cx="6442784" cy="3891618"/>
            <a:chOff x="-189879" y="379169"/>
            <a:chExt cx="7965996" cy="4692560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058D390-0863-97E0-B76F-7C4CE74E3861}"/>
                </a:ext>
              </a:extLst>
            </p:cNvPr>
            <p:cNvSpPr/>
            <p:nvPr/>
          </p:nvSpPr>
          <p:spPr>
            <a:xfrm flipH="1" flipV="1">
              <a:off x="-189879" y="379169"/>
              <a:ext cx="6476113" cy="4692560"/>
            </a:xfrm>
            <a:prstGeom prst="snip1Rect">
              <a:avLst/>
            </a:prstGeom>
            <a:solidFill>
              <a:schemeClr val="accent1">
                <a:alpha val="46000"/>
              </a:schemeClr>
            </a:solidFill>
            <a:ln w="666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AA2665-2E19-EC56-9F94-97B8D1353A03}"/>
                </a:ext>
              </a:extLst>
            </p:cNvPr>
            <p:cNvSpPr txBox="1"/>
            <p:nvPr/>
          </p:nvSpPr>
          <p:spPr>
            <a:xfrm>
              <a:off x="5370332" y="3429000"/>
              <a:ext cx="2405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>
                  <a:latin typeface="Artifakt Element Heavy" panose="020B0B03050000020004" pitchFamily="34" charset="0"/>
                  <a:ea typeface="Artifakt Element Heavy" panose="020B0B03050000020004" pitchFamily="34" charset="0"/>
                </a:rPr>
                <a:t>673</a:t>
              </a:r>
              <a:r>
                <a:rPr lang="ko-KR" altLang="en-US" sz="3600" dirty="0">
                  <a:latin typeface="Artifakt Element Heavy" panose="020B0B03050000020004" pitchFamily="34" charset="0"/>
                </a:rPr>
                <a:t>평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44A94C3-F631-5104-7F0F-F682B499476D}"/>
              </a:ext>
            </a:extLst>
          </p:cNvPr>
          <p:cNvGrpSpPr/>
          <p:nvPr/>
        </p:nvGrpSpPr>
        <p:grpSpPr>
          <a:xfrm>
            <a:off x="3631824" y="1457957"/>
            <a:ext cx="4421874" cy="1971044"/>
            <a:chOff x="9231617" y="861111"/>
            <a:chExt cx="5096740" cy="2567889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C1531D24-4F35-7475-0F75-F6E24FBA9AB4}"/>
                </a:ext>
              </a:extLst>
            </p:cNvPr>
            <p:cNvSpPr/>
            <p:nvPr/>
          </p:nvSpPr>
          <p:spPr>
            <a:xfrm>
              <a:off x="9231617" y="861111"/>
              <a:ext cx="302148" cy="63795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E9765587-3FAF-6A39-B403-8D088D62FF52}"/>
                </a:ext>
              </a:extLst>
            </p:cNvPr>
            <p:cNvSpPr/>
            <p:nvPr/>
          </p:nvSpPr>
          <p:spPr>
            <a:xfrm>
              <a:off x="13959222" y="2021794"/>
              <a:ext cx="369135" cy="128161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F2C7A287-CC8E-4E74-DC37-8B947801C237}"/>
                </a:ext>
              </a:extLst>
            </p:cNvPr>
            <p:cNvSpPr/>
            <p:nvPr/>
          </p:nvSpPr>
          <p:spPr>
            <a:xfrm>
              <a:off x="9533763" y="861111"/>
              <a:ext cx="4415883" cy="256788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242</a:t>
              </a:r>
              <a:r>
                <a:rPr lang="ko-KR" altLang="en-US" sz="32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2EDBD9F-8558-8D12-E302-94201D768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7719"/>
          </a:xfrm>
          <a:prstGeom prst="rect">
            <a:avLst/>
          </a:prstGeom>
        </p:spPr>
      </p:pic>
      <p:sp>
        <p:nvSpPr>
          <p:cNvPr id="2" name="화살표: 굽음 1">
            <a:extLst>
              <a:ext uri="{FF2B5EF4-FFF2-40B4-BE49-F238E27FC236}">
                <a16:creationId xmlns:a16="http://schemas.microsoft.com/office/drawing/2014/main" id="{E97D7974-9F32-F3B4-E1E1-EA8C20E6D221}"/>
              </a:ext>
            </a:extLst>
          </p:cNvPr>
          <p:cNvSpPr/>
          <p:nvPr/>
        </p:nvSpPr>
        <p:spPr>
          <a:xfrm flipH="1">
            <a:off x="7198240" y="2094613"/>
            <a:ext cx="1350336" cy="4603898"/>
          </a:xfrm>
          <a:prstGeom prst="bentArrow">
            <a:avLst>
              <a:gd name="adj1" fmla="val 15059"/>
              <a:gd name="adj2" fmla="val 18860"/>
              <a:gd name="adj3" fmla="val 37865"/>
              <a:gd name="adj4" fmla="val 44335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727B3BBD-EC83-8B3E-A039-3CFBBC229151}"/>
              </a:ext>
            </a:extLst>
          </p:cNvPr>
          <p:cNvSpPr/>
          <p:nvPr/>
        </p:nvSpPr>
        <p:spPr>
          <a:xfrm>
            <a:off x="0" y="1956390"/>
            <a:ext cx="786809" cy="5799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DEAC619-7003-E461-9157-34B576EAC1D0}"/>
              </a:ext>
            </a:extLst>
          </p:cNvPr>
          <p:cNvSpPr/>
          <p:nvPr/>
        </p:nvSpPr>
        <p:spPr>
          <a:xfrm>
            <a:off x="1222744" y="520995"/>
            <a:ext cx="9367284" cy="5029200"/>
          </a:xfrm>
          <a:prstGeom prst="rect">
            <a:avLst/>
          </a:prstGeom>
          <a:noFill/>
          <a:ln w="666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68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448</Words>
  <Application>Microsoft Office PowerPoint</Application>
  <PresentationFormat>와이드스크린</PresentationFormat>
  <Paragraphs>57</Paragraphs>
  <Slides>29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5" baseType="lpstr">
      <vt:lpstr>HY견명조</vt:lpstr>
      <vt:lpstr>HY헤드라인M</vt:lpstr>
      <vt:lpstr>맑은 고딕</vt:lpstr>
      <vt:lpstr>Arial</vt:lpstr>
      <vt:lpstr>Artifakt Element Heavy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SAMSUNG</dc:creator>
  <cp:lastModifiedBy>user</cp:lastModifiedBy>
  <cp:revision>25</cp:revision>
  <dcterms:created xsi:type="dcterms:W3CDTF">2025-03-15T10:09:37Z</dcterms:created>
  <dcterms:modified xsi:type="dcterms:W3CDTF">2026-01-10T06:09:01Z</dcterms:modified>
</cp:coreProperties>
</file>